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0"/>
  </p:notesMasterIdLst>
  <p:sldIdLst>
    <p:sldId id="356" r:id="rId2"/>
    <p:sldId id="387" r:id="rId3"/>
    <p:sldId id="361" r:id="rId4"/>
    <p:sldId id="360" r:id="rId5"/>
    <p:sldId id="401" r:id="rId6"/>
    <p:sldId id="396" r:id="rId7"/>
    <p:sldId id="398" r:id="rId8"/>
    <p:sldId id="402" r:id="rId9"/>
    <p:sldId id="391" r:id="rId10"/>
    <p:sldId id="403" r:id="rId11"/>
    <p:sldId id="404" r:id="rId12"/>
    <p:sldId id="376" r:id="rId13"/>
    <p:sldId id="389" r:id="rId14"/>
    <p:sldId id="365" r:id="rId15"/>
    <p:sldId id="363" r:id="rId16"/>
    <p:sldId id="359" r:id="rId17"/>
    <p:sldId id="397" r:id="rId18"/>
    <p:sldId id="399" r:id="rId19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582"/>
    <a:srgbClr val="FF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5" autoAdjust="0"/>
    <p:restoredTop sz="85749" autoAdjust="0"/>
  </p:normalViewPr>
  <p:slideViewPr>
    <p:cSldViewPr>
      <p:cViewPr varScale="1">
        <p:scale>
          <a:sx n="71" d="100"/>
          <a:sy n="71" d="100"/>
        </p:scale>
        <p:origin x="213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pPr algn="ctr"/>
          <a:r>
            <a:rPr lang="en-US" b="0" baseline="0" dirty="0"/>
            <a:t>Cardinality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pPr algn="ctr"/>
          <a:r>
            <a:rPr lang="en-US" b="0" baseline="0" dirty="0"/>
            <a:t>Cardinality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68BEEC3-52E5-41AF-90F5-9A77FF287F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4A6005-2AF8-4682-B9B7-A67FFBCAAB94}">
      <dgm:prSet/>
      <dgm:spPr/>
      <dgm:t>
        <a:bodyPr/>
        <a:lstStyle/>
        <a:p>
          <a:r>
            <a:rPr lang="en-US" b="0" baseline="0"/>
            <a:t>Hierarchy </a:t>
          </a:r>
          <a:endParaRPr lang="en-US"/>
        </a:p>
      </dgm:t>
    </dgm:pt>
    <dgm:pt modelId="{A66F82FE-F13C-4EA3-ACD0-FBA4BFA2E48E}" type="parTrans" cxnId="{C5E530DC-CFF8-46AA-9D34-3DAF3AB57EFE}">
      <dgm:prSet/>
      <dgm:spPr/>
      <dgm:t>
        <a:bodyPr/>
        <a:lstStyle/>
        <a:p>
          <a:endParaRPr lang="en-US"/>
        </a:p>
      </dgm:t>
    </dgm:pt>
    <dgm:pt modelId="{ABF61ADB-681C-463F-BE50-1EDEE9FFA74A}" type="sibTrans" cxnId="{C5E530DC-CFF8-46AA-9D34-3DAF3AB57EFE}">
      <dgm:prSet/>
      <dgm:spPr/>
      <dgm:t>
        <a:bodyPr/>
        <a:lstStyle/>
        <a:p>
          <a:endParaRPr lang="en-US"/>
        </a:p>
      </dgm:t>
    </dgm:pt>
    <dgm:pt modelId="{1C771931-63F6-401D-BD73-1BA6AF9B02D9}" type="pres">
      <dgm:prSet presAssocID="{768BEEC3-52E5-41AF-90F5-9A77FF287FA5}" presName="linear" presStyleCnt="0">
        <dgm:presLayoutVars>
          <dgm:animLvl val="lvl"/>
          <dgm:resizeHandles val="exact"/>
        </dgm:presLayoutVars>
      </dgm:prSet>
      <dgm:spPr/>
    </dgm:pt>
    <dgm:pt modelId="{5379760F-6B88-4476-96C6-3EF60DA73997}" type="pres">
      <dgm:prSet presAssocID="{8E4A6005-2AF8-4682-B9B7-A67FFBCAAB9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4AC4A2A-BDCA-4780-A51A-121E391DC4CB}" type="presOf" srcId="{768BEEC3-52E5-41AF-90F5-9A77FF287FA5}" destId="{1C771931-63F6-401D-BD73-1BA6AF9B02D9}" srcOrd="0" destOrd="0" presId="urn:microsoft.com/office/officeart/2005/8/layout/vList2"/>
    <dgm:cxn modelId="{6FD8AFCF-495C-44E4-BFA5-90C508FD9431}" type="presOf" srcId="{8E4A6005-2AF8-4682-B9B7-A67FFBCAAB94}" destId="{5379760F-6B88-4476-96C6-3EF60DA73997}" srcOrd="0" destOrd="0" presId="urn:microsoft.com/office/officeart/2005/8/layout/vList2"/>
    <dgm:cxn modelId="{C5E530DC-CFF8-46AA-9D34-3DAF3AB57EFE}" srcId="{768BEEC3-52E5-41AF-90F5-9A77FF287FA5}" destId="{8E4A6005-2AF8-4682-B9B7-A67FFBCAAB94}" srcOrd="0" destOrd="0" parTransId="{A66F82FE-F13C-4EA3-ACD0-FBA4BFA2E48E}" sibTransId="{ABF61ADB-681C-463F-BE50-1EDEE9FFA74A}"/>
    <dgm:cxn modelId="{4D6859DE-42FF-4ED8-B985-DE0E6B0002FF}" type="presParOf" srcId="{1C771931-63F6-401D-BD73-1BA6AF9B02D9}" destId="{5379760F-6B88-4476-96C6-3EF60DA739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68BEEC3-52E5-41AF-90F5-9A77FF287F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4A6005-2AF8-4682-B9B7-A67FFBCAAB94}">
      <dgm:prSet/>
      <dgm:spPr/>
      <dgm:t>
        <a:bodyPr/>
        <a:lstStyle/>
        <a:p>
          <a:r>
            <a:rPr lang="en-US" b="0" baseline="0"/>
            <a:t>Hierarchy </a:t>
          </a:r>
          <a:endParaRPr lang="en-US"/>
        </a:p>
      </dgm:t>
    </dgm:pt>
    <dgm:pt modelId="{A66F82FE-F13C-4EA3-ACD0-FBA4BFA2E48E}" type="parTrans" cxnId="{C5E530DC-CFF8-46AA-9D34-3DAF3AB57EFE}">
      <dgm:prSet/>
      <dgm:spPr/>
      <dgm:t>
        <a:bodyPr/>
        <a:lstStyle/>
        <a:p>
          <a:endParaRPr lang="en-US"/>
        </a:p>
      </dgm:t>
    </dgm:pt>
    <dgm:pt modelId="{ABF61ADB-681C-463F-BE50-1EDEE9FFA74A}" type="sibTrans" cxnId="{C5E530DC-CFF8-46AA-9D34-3DAF3AB57EFE}">
      <dgm:prSet/>
      <dgm:spPr/>
      <dgm:t>
        <a:bodyPr/>
        <a:lstStyle/>
        <a:p>
          <a:endParaRPr lang="en-US"/>
        </a:p>
      </dgm:t>
    </dgm:pt>
    <dgm:pt modelId="{1C771931-63F6-401D-BD73-1BA6AF9B02D9}" type="pres">
      <dgm:prSet presAssocID="{768BEEC3-52E5-41AF-90F5-9A77FF287FA5}" presName="linear" presStyleCnt="0">
        <dgm:presLayoutVars>
          <dgm:animLvl val="lvl"/>
          <dgm:resizeHandles val="exact"/>
        </dgm:presLayoutVars>
      </dgm:prSet>
      <dgm:spPr/>
    </dgm:pt>
    <dgm:pt modelId="{5379760F-6B88-4476-96C6-3EF60DA73997}" type="pres">
      <dgm:prSet presAssocID="{8E4A6005-2AF8-4682-B9B7-A67FFBCAAB9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4AC4A2A-BDCA-4780-A51A-121E391DC4CB}" type="presOf" srcId="{768BEEC3-52E5-41AF-90F5-9A77FF287FA5}" destId="{1C771931-63F6-401D-BD73-1BA6AF9B02D9}" srcOrd="0" destOrd="0" presId="urn:microsoft.com/office/officeart/2005/8/layout/vList2"/>
    <dgm:cxn modelId="{6FD8AFCF-495C-44E4-BFA5-90C508FD9431}" type="presOf" srcId="{8E4A6005-2AF8-4682-B9B7-A67FFBCAAB94}" destId="{5379760F-6B88-4476-96C6-3EF60DA73997}" srcOrd="0" destOrd="0" presId="urn:microsoft.com/office/officeart/2005/8/layout/vList2"/>
    <dgm:cxn modelId="{C5E530DC-CFF8-46AA-9D34-3DAF3AB57EFE}" srcId="{768BEEC3-52E5-41AF-90F5-9A77FF287FA5}" destId="{8E4A6005-2AF8-4682-B9B7-A67FFBCAAB94}" srcOrd="0" destOrd="0" parTransId="{A66F82FE-F13C-4EA3-ACD0-FBA4BFA2E48E}" sibTransId="{ABF61ADB-681C-463F-BE50-1EDEE9FFA74A}"/>
    <dgm:cxn modelId="{4D6859DE-42FF-4ED8-B985-DE0E6B0002FF}" type="presParOf" srcId="{1C771931-63F6-401D-BD73-1BA6AF9B02D9}" destId="{5379760F-6B88-4476-96C6-3EF60DA739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/>
            <a:t>ERWIN ER MODEL</a:t>
          </a:r>
          <a:endParaRPr lang="en-US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 dirty="0"/>
            <a:t>ERWIN IE (Crow Foot notation)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4A8E3C-5935-4671-84D5-395292DFC9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7D8872-3C3E-49F4-93A4-833C5D2A2331}">
      <dgm:prSet/>
      <dgm:spPr/>
      <dgm:t>
        <a:bodyPr/>
        <a:lstStyle/>
        <a:p>
          <a:pPr algn="ctr"/>
          <a:r>
            <a:rPr lang="en-US" b="0" baseline="0"/>
            <a:t>ER Tools</a:t>
          </a:r>
          <a:endParaRPr lang="en-US"/>
        </a:p>
      </dgm:t>
    </dgm:pt>
    <dgm:pt modelId="{D452AFCD-1E7B-4ED7-9EA1-085105295565}" type="parTrans" cxnId="{2B8D2EDD-314F-4590-AF7D-A358DBB2310D}">
      <dgm:prSet/>
      <dgm:spPr/>
      <dgm:t>
        <a:bodyPr/>
        <a:lstStyle/>
        <a:p>
          <a:endParaRPr lang="en-US"/>
        </a:p>
      </dgm:t>
    </dgm:pt>
    <dgm:pt modelId="{CB85B658-40B4-4FD7-A169-95A6B6DFDA6A}" type="sibTrans" cxnId="{2B8D2EDD-314F-4590-AF7D-A358DBB2310D}">
      <dgm:prSet/>
      <dgm:spPr/>
      <dgm:t>
        <a:bodyPr/>
        <a:lstStyle/>
        <a:p>
          <a:endParaRPr lang="en-US"/>
        </a:p>
      </dgm:t>
    </dgm:pt>
    <dgm:pt modelId="{2C5CE274-4294-44C2-99EE-4535CB420393}" type="pres">
      <dgm:prSet presAssocID="{624A8E3C-5935-4671-84D5-395292DFC9FD}" presName="linear" presStyleCnt="0">
        <dgm:presLayoutVars>
          <dgm:animLvl val="lvl"/>
          <dgm:resizeHandles val="exact"/>
        </dgm:presLayoutVars>
      </dgm:prSet>
      <dgm:spPr/>
    </dgm:pt>
    <dgm:pt modelId="{61D622BB-4D0B-4029-A8AC-3445895FA665}" type="pres">
      <dgm:prSet presAssocID="{2B7D8872-3C3E-49F4-93A4-833C5D2A233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1239D98-8679-49D0-BA5E-0DF56C1FF24D}" type="presOf" srcId="{2B7D8872-3C3E-49F4-93A4-833C5D2A2331}" destId="{61D622BB-4D0B-4029-A8AC-3445895FA665}" srcOrd="0" destOrd="0" presId="urn:microsoft.com/office/officeart/2005/8/layout/vList2"/>
    <dgm:cxn modelId="{2B8D2EDD-314F-4590-AF7D-A358DBB2310D}" srcId="{624A8E3C-5935-4671-84D5-395292DFC9FD}" destId="{2B7D8872-3C3E-49F4-93A4-833C5D2A2331}" srcOrd="0" destOrd="0" parTransId="{D452AFCD-1E7B-4ED7-9EA1-085105295565}" sibTransId="{CB85B658-40B4-4FD7-A169-95A6B6DFDA6A}"/>
    <dgm:cxn modelId="{2A411EFD-DE47-47C7-BA4B-D8EA9328002A}" type="presOf" srcId="{624A8E3C-5935-4671-84D5-395292DFC9FD}" destId="{2C5CE274-4294-44C2-99EE-4535CB420393}" srcOrd="0" destOrd="0" presId="urn:microsoft.com/office/officeart/2005/8/layout/vList2"/>
    <dgm:cxn modelId="{FD33CE51-6798-4DED-9861-8D15BE7FCF2D}" type="presParOf" srcId="{2C5CE274-4294-44C2-99EE-4535CB420393}" destId="{61D622BB-4D0B-4029-A8AC-3445895FA6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AA8FB6-7943-4CD7-AE59-275859F7017B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C40038-3F66-4BE3-844A-29BFF929037C}">
      <dgm:prSet/>
      <dgm:spPr/>
      <dgm:t>
        <a:bodyPr/>
        <a:lstStyle/>
        <a:p>
          <a:r>
            <a:rPr lang="en-US" dirty="0"/>
            <a:t>IE notation has various versions, without a single standard. </a:t>
          </a:r>
        </a:p>
      </dgm:t>
    </dgm:pt>
    <dgm:pt modelId="{B1A9F0C0-1222-4E15-B509-29AAE573904C}" type="parTrans" cxnId="{C2898445-9051-4248-87D8-6DCF15DBE2C9}">
      <dgm:prSet/>
      <dgm:spPr/>
      <dgm:t>
        <a:bodyPr/>
        <a:lstStyle/>
        <a:p>
          <a:endParaRPr lang="en-US"/>
        </a:p>
      </dgm:t>
    </dgm:pt>
    <dgm:pt modelId="{DA4949DD-E8E1-407A-A4F7-E12EFAC985BD}" type="sibTrans" cxnId="{C2898445-9051-4248-87D8-6DCF15DBE2C9}">
      <dgm:prSet/>
      <dgm:spPr/>
      <dgm:t>
        <a:bodyPr/>
        <a:lstStyle/>
        <a:p>
          <a:endParaRPr lang="en-US"/>
        </a:p>
      </dgm:t>
    </dgm:pt>
    <dgm:pt modelId="{9613FE92-C460-4755-9FFF-40C9AA2EBF0C}">
      <dgm:prSet/>
      <dgm:spPr/>
      <dgm:t>
        <a:bodyPr/>
        <a:lstStyle/>
        <a:p>
          <a:r>
            <a:rPr lang="en-US" dirty="0"/>
            <a:t>IE notation is quite popular and almost all database modeling tools include it.</a:t>
          </a:r>
        </a:p>
      </dgm:t>
    </dgm:pt>
    <dgm:pt modelId="{0A163EDF-7C92-437C-95AB-0202BAC9E8DF}" type="parTrans" cxnId="{6042C1AA-5BAD-4106-ADB8-329572147174}">
      <dgm:prSet/>
      <dgm:spPr/>
      <dgm:t>
        <a:bodyPr/>
        <a:lstStyle/>
        <a:p>
          <a:endParaRPr lang="en-US"/>
        </a:p>
      </dgm:t>
    </dgm:pt>
    <dgm:pt modelId="{93882B7B-6C37-4147-BA44-F3C65D9EFCC8}" type="sibTrans" cxnId="{6042C1AA-5BAD-4106-ADB8-329572147174}">
      <dgm:prSet/>
      <dgm:spPr/>
      <dgm:t>
        <a:bodyPr/>
        <a:lstStyle/>
        <a:p>
          <a:endParaRPr lang="en-US"/>
        </a:p>
      </dgm:t>
    </dgm:pt>
    <dgm:pt modelId="{55A628D1-AF1D-4B6E-8026-3AB6E094D33D}" type="pres">
      <dgm:prSet presAssocID="{C9AA8FB6-7943-4CD7-AE59-275859F7017B}" presName="linear" presStyleCnt="0">
        <dgm:presLayoutVars>
          <dgm:animLvl val="lvl"/>
          <dgm:resizeHandles val="exact"/>
        </dgm:presLayoutVars>
      </dgm:prSet>
      <dgm:spPr/>
    </dgm:pt>
    <dgm:pt modelId="{E7CF2BC6-C60D-449B-B49B-F573E50CD8A1}" type="pres">
      <dgm:prSet presAssocID="{3BC40038-3F66-4BE3-844A-29BFF929037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5ED689B-006B-416B-828C-E1F22613795E}" type="pres">
      <dgm:prSet presAssocID="{DA4949DD-E8E1-407A-A4F7-E12EFAC985BD}" presName="spacer" presStyleCnt="0"/>
      <dgm:spPr/>
    </dgm:pt>
    <dgm:pt modelId="{5B3B0C8D-536A-468F-8B9D-B9F2ADABA09A}" type="pres">
      <dgm:prSet presAssocID="{9613FE92-C460-4755-9FFF-40C9AA2EBF0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58A7831-3F46-4E1D-BE20-BE9B81876440}" type="presOf" srcId="{C9AA8FB6-7943-4CD7-AE59-275859F7017B}" destId="{55A628D1-AF1D-4B6E-8026-3AB6E094D33D}" srcOrd="0" destOrd="0" presId="urn:microsoft.com/office/officeart/2005/8/layout/vList2"/>
    <dgm:cxn modelId="{C2898445-9051-4248-87D8-6DCF15DBE2C9}" srcId="{C9AA8FB6-7943-4CD7-AE59-275859F7017B}" destId="{3BC40038-3F66-4BE3-844A-29BFF929037C}" srcOrd="0" destOrd="0" parTransId="{B1A9F0C0-1222-4E15-B509-29AAE573904C}" sibTransId="{DA4949DD-E8E1-407A-A4F7-E12EFAC985BD}"/>
    <dgm:cxn modelId="{A55C6E83-8CC4-4228-8F89-C70A6201F093}" type="presOf" srcId="{9613FE92-C460-4755-9FFF-40C9AA2EBF0C}" destId="{5B3B0C8D-536A-468F-8B9D-B9F2ADABA09A}" srcOrd="0" destOrd="0" presId="urn:microsoft.com/office/officeart/2005/8/layout/vList2"/>
    <dgm:cxn modelId="{6042C1AA-5BAD-4106-ADB8-329572147174}" srcId="{C9AA8FB6-7943-4CD7-AE59-275859F7017B}" destId="{9613FE92-C460-4755-9FFF-40C9AA2EBF0C}" srcOrd="1" destOrd="0" parTransId="{0A163EDF-7C92-437C-95AB-0202BAC9E8DF}" sibTransId="{93882B7B-6C37-4147-BA44-F3C65D9EFCC8}"/>
    <dgm:cxn modelId="{E78A8BD3-16C2-4109-BA76-92EE6497E596}" type="presOf" srcId="{3BC40038-3F66-4BE3-844A-29BFF929037C}" destId="{E7CF2BC6-C60D-449B-B49B-F573E50CD8A1}" srcOrd="0" destOrd="0" presId="urn:microsoft.com/office/officeart/2005/8/layout/vList2"/>
    <dgm:cxn modelId="{7EF8FAD3-B718-47A3-B11E-2842623CC7B5}" type="presParOf" srcId="{55A628D1-AF1D-4B6E-8026-3AB6E094D33D}" destId="{E7CF2BC6-C60D-449B-B49B-F573E50CD8A1}" srcOrd="0" destOrd="0" presId="urn:microsoft.com/office/officeart/2005/8/layout/vList2"/>
    <dgm:cxn modelId="{9AF1A365-7439-4517-909C-05717467D67F}" type="presParOf" srcId="{55A628D1-AF1D-4B6E-8026-3AB6E094D33D}" destId="{25ED689B-006B-416B-828C-E1F22613795E}" srcOrd="1" destOrd="0" presId="urn:microsoft.com/office/officeart/2005/8/layout/vList2"/>
    <dgm:cxn modelId="{35CCD713-76F9-4F4B-8EFF-8C9B643DE867}" type="presParOf" srcId="{55A628D1-AF1D-4B6E-8026-3AB6E094D33D}" destId="{5B3B0C8D-536A-468F-8B9D-B9F2ADABA0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r>
            <a:rPr lang="en-US" b="0" baseline="0" dirty="0"/>
            <a:t>IE (Crow Foot notation)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pPr algn="ctr"/>
          <a:r>
            <a:rPr lang="en-US" b="0" baseline="0" dirty="0"/>
            <a:t>Relationship Cardinality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9075D7-95C0-4674-AF3B-F9604673A902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83E948B-B729-43AC-AD35-9F000EBF28BF}">
      <dgm:prSet/>
      <dgm:spPr/>
      <dgm:t>
        <a:bodyPr/>
        <a:lstStyle/>
        <a:p>
          <a:pPr algn="ctr"/>
          <a:r>
            <a:rPr lang="en-US" b="0" baseline="0" dirty="0"/>
            <a:t>Relationship Cardinality</a:t>
          </a:r>
          <a:endParaRPr lang="en-US" dirty="0"/>
        </a:p>
      </dgm:t>
    </dgm:pt>
    <dgm:pt modelId="{AD6DB086-90DC-435E-A101-32CC254F3682}" type="par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6530F2C-4A74-4262-B3FD-5601CCDF8C6E}" type="sibTrans" cxnId="{49234114-E3D7-4C95-834D-B75033C59802}">
      <dgm:prSet/>
      <dgm:spPr/>
      <dgm:t>
        <a:bodyPr/>
        <a:lstStyle/>
        <a:p>
          <a:pPr algn="ctr"/>
          <a:endParaRPr lang="en-US"/>
        </a:p>
      </dgm:t>
    </dgm:pt>
    <dgm:pt modelId="{54FE695A-3886-459D-8556-DC05E5B73013}" type="pres">
      <dgm:prSet presAssocID="{049075D7-95C0-4674-AF3B-F9604673A902}" presName="linear" presStyleCnt="0">
        <dgm:presLayoutVars>
          <dgm:animLvl val="lvl"/>
          <dgm:resizeHandles val="exact"/>
        </dgm:presLayoutVars>
      </dgm:prSet>
      <dgm:spPr/>
    </dgm:pt>
    <dgm:pt modelId="{9E8D2C98-6AAF-4EBB-929A-B16F53A666B3}" type="pres">
      <dgm:prSet presAssocID="{B83E948B-B729-43AC-AD35-9F000EBF28BF}" presName="parentText" presStyleLbl="node1" presStyleIdx="0" presStyleCnt="1" custScaleY="102932">
        <dgm:presLayoutVars>
          <dgm:chMax val="0"/>
          <dgm:bulletEnabled val="1"/>
        </dgm:presLayoutVars>
      </dgm:prSet>
      <dgm:spPr/>
    </dgm:pt>
  </dgm:ptLst>
  <dgm:cxnLst>
    <dgm:cxn modelId="{49234114-E3D7-4C95-834D-B75033C59802}" srcId="{049075D7-95C0-4674-AF3B-F9604673A902}" destId="{B83E948B-B729-43AC-AD35-9F000EBF28BF}" srcOrd="0" destOrd="0" parTransId="{AD6DB086-90DC-435E-A101-32CC254F3682}" sibTransId="{56530F2C-4A74-4262-B3FD-5601CCDF8C6E}"/>
    <dgm:cxn modelId="{67E95474-EAC7-4AE2-9E57-65C4BE715360}" type="presOf" srcId="{049075D7-95C0-4674-AF3B-F9604673A902}" destId="{54FE695A-3886-459D-8556-DC05E5B73013}" srcOrd="0" destOrd="0" presId="urn:microsoft.com/office/officeart/2005/8/layout/vList2"/>
    <dgm:cxn modelId="{96B65694-720E-4A66-BDC4-7AB90CCB0F44}" type="presOf" srcId="{B83E948B-B729-43AC-AD35-9F000EBF28BF}" destId="{9E8D2C98-6AAF-4EBB-929A-B16F53A666B3}" srcOrd="0" destOrd="0" presId="urn:microsoft.com/office/officeart/2005/8/layout/vList2"/>
    <dgm:cxn modelId="{CEC25DB5-D3CB-4CBF-8F84-E57380AD171A}" type="presParOf" srcId="{54FE695A-3886-459D-8556-DC05E5B73013}" destId="{9E8D2C98-6AAF-4EBB-929A-B16F53A666B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2602"/>
          <a:ext cx="7467600" cy="1061594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baseline="0" dirty="0"/>
            <a:t>Cardinality</a:t>
          </a:r>
          <a:endParaRPr lang="en-US" sz="4300" kern="1200" dirty="0"/>
        </a:p>
      </dsp:txBody>
      <dsp:txXfrm>
        <a:off x="51823" y="54425"/>
        <a:ext cx="7363954" cy="9579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2602"/>
          <a:ext cx="7467600" cy="1061594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baseline="0" dirty="0"/>
            <a:t>Cardinality</a:t>
          </a:r>
          <a:endParaRPr lang="en-US" sz="4300" kern="1200" dirty="0"/>
        </a:p>
      </dsp:txBody>
      <dsp:txXfrm>
        <a:off x="51823" y="54425"/>
        <a:ext cx="7363954" cy="957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9760F-6B88-4476-96C6-3EF60DA73997}">
      <dsp:nvSpPr>
        <dsp:cNvPr id="0" name=""/>
        <dsp:cNvSpPr/>
      </dsp:nvSpPr>
      <dsp:spPr>
        <a:xfrm>
          <a:off x="0" y="7852"/>
          <a:ext cx="7467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kern="1200" baseline="0"/>
            <a:t>Hierarchy </a:t>
          </a:r>
          <a:endParaRPr lang="en-US" sz="4700" kern="1200"/>
        </a:p>
      </dsp:txBody>
      <dsp:txXfrm>
        <a:off x="55030" y="62882"/>
        <a:ext cx="7357540" cy="101723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9760F-6B88-4476-96C6-3EF60DA73997}">
      <dsp:nvSpPr>
        <dsp:cNvPr id="0" name=""/>
        <dsp:cNvSpPr/>
      </dsp:nvSpPr>
      <dsp:spPr>
        <a:xfrm>
          <a:off x="0" y="7852"/>
          <a:ext cx="7467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kern="1200" baseline="0"/>
            <a:t>Hierarchy </a:t>
          </a:r>
          <a:endParaRPr lang="en-US" sz="4700" kern="1200"/>
        </a:p>
      </dsp:txBody>
      <dsp:txXfrm>
        <a:off x="55030" y="62882"/>
        <a:ext cx="73575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/>
            <a:t>ERWIN ER MODEL</a:t>
          </a:r>
          <a:endParaRPr lang="en-US" sz="2900" kern="1200"/>
        </a:p>
      </dsp:txBody>
      <dsp:txXfrm>
        <a:off x="34950" y="34951"/>
        <a:ext cx="7397700" cy="646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 dirty="0"/>
            <a:t>ERWIN IE (Crow Foot notation)</a:t>
          </a:r>
          <a:endParaRPr lang="en-US" sz="2900" kern="1200" dirty="0"/>
        </a:p>
      </dsp:txBody>
      <dsp:txXfrm>
        <a:off x="34950" y="34951"/>
        <a:ext cx="7397700" cy="646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622BB-4D0B-4029-A8AC-3445895FA665}">
      <dsp:nvSpPr>
        <dsp:cNvPr id="0" name=""/>
        <dsp:cNvSpPr/>
      </dsp:nvSpPr>
      <dsp:spPr>
        <a:xfrm>
          <a:off x="0" y="7852"/>
          <a:ext cx="7467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kern="1200" baseline="0"/>
            <a:t>ER Tools</a:t>
          </a:r>
          <a:endParaRPr lang="en-US" sz="4700" kern="1200"/>
        </a:p>
      </dsp:txBody>
      <dsp:txXfrm>
        <a:off x="55030" y="62882"/>
        <a:ext cx="7357540" cy="10172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F2BC6-C60D-449B-B49B-F573E50CD8A1}">
      <dsp:nvSpPr>
        <dsp:cNvPr id="0" name=""/>
        <dsp:cNvSpPr/>
      </dsp:nvSpPr>
      <dsp:spPr>
        <a:xfrm>
          <a:off x="0" y="10699"/>
          <a:ext cx="8305800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IE notation has various versions, without a single standard. </a:t>
          </a:r>
        </a:p>
      </dsp:txBody>
      <dsp:txXfrm>
        <a:off x="48547" y="59246"/>
        <a:ext cx="8208706" cy="897406"/>
      </dsp:txXfrm>
    </dsp:sp>
    <dsp:sp modelId="{5B3B0C8D-536A-468F-8B9D-B9F2ADABA09A}">
      <dsp:nvSpPr>
        <dsp:cNvPr id="0" name=""/>
        <dsp:cNvSpPr/>
      </dsp:nvSpPr>
      <dsp:spPr>
        <a:xfrm>
          <a:off x="0" y="1077200"/>
          <a:ext cx="8305800" cy="994500"/>
        </a:xfrm>
        <a:prstGeom prst="roundRect">
          <a:avLst/>
        </a:prstGeom>
        <a:gradFill rotWithShape="0">
          <a:gsLst>
            <a:gs pos="0">
              <a:schemeClr val="accent2">
                <a:hueOff val="-838123"/>
                <a:satOff val="-9658"/>
                <a:lumOff val="2159"/>
                <a:alphaOff val="0"/>
                <a:tint val="35000"/>
                <a:satMod val="260000"/>
              </a:schemeClr>
            </a:gs>
            <a:gs pos="30000">
              <a:schemeClr val="accent2">
                <a:hueOff val="-838123"/>
                <a:satOff val="-9658"/>
                <a:lumOff val="2159"/>
                <a:alphaOff val="0"/>
                <a:tint val="38000"/>
                <a:satMod val="260000"/>
              </a:schemeClr>
            </a:gs>
            <a:gs pos="75000">
              <a:schemeClr val="accent2">
                <a:hueOff val="-838123"/>
                <a:satOff val="-9658"/>
                <a:lumOff val="2159"/>
                <a:alphaOff val="0"/>
                <a:tint val="55000"/>
                <a:satMod val="255000"/>
              </a:schemeClr>
            </a:gs>
            <a:gs pos="100000">
              <a:schemeClr val="accent2">
                <a:hueOff val="-838123"/>
                <a:satOff val="-9658"/>
                <a:lumOff val="2159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IE notation is quite popular and almost all database modeling tools include it.</a:t>
          </a:r>
        </a:p>
      </dsp:txBody>
      <dsp:txXfrm>
        <a:off x="48547" y="1125747"/>
        <a:ext cx="8208706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1"/>
          <a:ext cx="7467600" cy="71595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baseline="0" dirty="0"/>
            <a:t>IE (Crow Foot notation)</a:t>
          </a:r>
          <a:endParaRPr lang="en-US" sz="2900" kern="1200" dirty="0"/>
        </a:p>
      </dsp:txBody>
      <dsp:txXfrm>
        <a:off x="34950" y="34951"/>
        <a:ext cx="7397700" cy="6460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2602"/>
          <a:ext cx="7467600" cy="1061594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baseline="0" dirty="0"/>
            <a:t>Relationship Cardinality</a:t>
          </a:r>
          <a:endParaRPr lang="en-US" sz="4300" kern="1200" dirty="0"/>
        </a:p>
      </dsp:txBody>
      <dsp:txXfrm>
        <a:off x="51823" y="54425"/>
        <a:ext cx="7363954" cy="957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D2C98-6AAF-4EBB-929A-B16F53A666B3}">
      <dsp:nvSpPr>
        <dsp:cNvPr id="0" name=""/>
        <dsp:cNvSpPr/>
      </dsp:nvSpPr>
      <dsp:spPr>
        <a:xfrm>
          <a:off x="0" y="2602"/>
          <a:ext cx="7467600" cy="1061594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baseline="0" dirty="0"/>
            <a:t>Relationship Cardinality</a:t>
          </a:r>
          <a:endParaRPr lang="en-US" sz="4300" kern="1200" dirty="0"/>
        </a:p>
      </dsp:txBody>
      <dsp:txXfrm>
        <a:off x="51823" y="54425"/>
        <a:ext cx="7363954" cy="957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20-04-21T18:00:47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79">
    <iact:property name="dataType"/>
    <iact:actionData xml:id="d0">
      <inkml:trace xmlns:inkml="http://www.w3.org/2003/InkML" xml:id="stk0" contextRef="#ctx0" brushRef="#br0">16464 5234 0,'0'0'1,"0"0"4,13-68 2,1 41 2,13-41-1,1 27 1,-1-27-1,-13 54 1,-1 0-1,-13 1 1,0-14-1,-13 13 1,-1-13 0,-27-1-2,-55-67 2,14 68-1,-41 27 1,-28-68 0,-26 13-1,26 14 0,14 55 0,0 0 1,1-28-1,-56 28 0,55 27 0,14-14 1,13 14-1,-67 40 1,67-53-1,1 26 0,40-27 1,14-13-1,-13 27 1,13 13-1,14 1 0,0 13 1,14-14-1,-1 28 0,15 13 1,-1-27-1,14-27 0,0 27 1,14 28 0,13-1-1,28 41 0,0-68 1,13-13-1,69 67 0,-28-54 1,1-13-1,54 54 0,0-68 1,-27 0-1,14-14 1,-1-14-1,1 1 0,-1-28 1,1 1-1,-14-28 0,-1 14 1,29-14-1,-42 0 1,-14-41-1,-27 28 1,14-1-1,-27-40 1,-1 0-1,0-1 0,-27 28 0,14-82 1,-41 110-1,0-83 1,-28 28-1,0 13 0,-13 41 1,-28-68-1,0 41 1,-13-41-1,-14 55 0,-123-28 1,-96 55-1,-1-1 0</inkml:trace>
    </iact:actionData>
  </iact:action>
  <iact:action type="add" startTime="10666">
    <iact:property name="dataType"/>
    <iact:actionData xml:id="d1">
      <inkml:trace xmlns:inkml="http://www.w3.org/2003/InkML" xml:id="stk1" contextRef="#ctx0" brushRef="#br0">16313 12547 0,'0'0'1,"0"0"5,-27-27 3,-1 0-1,1 13 1,-14-13-1,-14 13 1,0-13-1,-27 0 1,-13-14 0,12 14 0,-26 13 0,0 1 4,-15-1-11,1 14 6,-14 0 0,0 0 0,14 0 1,14 14 0,-1 13-1,-13 14 0,-14-14 1,14 27-1,14 14 0,27-13 0,-14 27 1,14 13-1,0 0 0,13 1 1,-13 53-1,27-67 2,14 13-2,14-13 0,27-14 0,14 41 0,13 14 1,28-28 0,-1 0-1,15 1 0,40-15 0,15-12 1,81 12-1,-27-53 1,54 26-1,-40-40 0,13-1 1,42-26-1,-56 13 0,28-14 1,27-27-1,-54 0 0,-14 14 1,-14-27-1,0-15 1,0-26-1,-27 0 0,-55 13 1,1 0-1,-29 1 0,-13 13 1,-13-41-1,-15-41 0,-13 82 1,-13-55 0,-1 69-1,-27-14 0,-69-69 1,15 56-1,-1-15 0,0 28 1,0 0-1,-27 27 0,-68-27 1,54 55 0,-55-1-1,-123 41 0,14 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632CB-BC28-42D9-97F8-2E777D64292B}" type="datetimeFigureOut">
              <a:rPr lang="en-US" smtClean="0"/>
              <a:pPr/>
              <a:t>28-Apr-23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8DA12-968F-46A9-8AA5-84F65D993D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4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one or more attributes on a relationship suggests to the designer that the relationship should perhaps instead be represented as an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type. To emphasize this point, most E-R drawing tools require that such attributes be placed in an entity type.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entity type that associates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instances of one or more entity types and contains attributes that are peculiar to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those entity instances.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0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one or more attributes on a relationship suggests to the designer that the relationship should perhaps instead be represented as an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type. To emphasize this point, most E-R drawing tools require that such attributes be placed in an entity type.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entity type that associates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instances of one or more entity types and contains attributes that are peculiar to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those entity instances.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90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5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</a:t>
            </a:r>
            <a:r>
              <a:rPr lang="en-US" dirty="0" err="1"/>
              <a:t>ma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typically use many-to-many relationships in a preliminary stage of diagram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development, such as in an ERD. Many-to-many relationships are represented in IDEF1X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solid line with dots on both ends.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a many-to-many relationship can hide other business rules or constraints, it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to explore them later in the modeling process. For example, sometimes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many-to-many relationship identified in early modeling stages is mislabeled, and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 two one-to-many relationships between related entities. Or, the business must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 additional facts about the many-to-many relationship, such as dates or comments.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 is that an additional entity to keep these facts replaces the many-to-many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2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3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2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complete subtype indicates that the modeler is certain that all possible subtype entities are included in the subtype structure.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IDEF1X, IE notation does not distinguish between complete and incomplete subtype relationships. Instead, IE notation documents whether the relationship is exclusive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orinclusive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However, IDEF1X notation distinguishes between complete and incomplete; exclusive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inclusive.In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exclusive subtype relationship, each instance in the supertype can relate to one and only one subtype. For example, you might model a business rule that says an employee can be either a full-time or part-time employee but not both. To create the model, you can include an EMPLOYEE supertype entity with FULL-TIME and PART-TIME subtype entities and a discriminator attribute called “employee-status.” In addition, you can constrain the value of the discriminator to show that valid values for it include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denote full-time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denote part-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time.In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inclusive subtype relationship, each instance in the supertype can relate to one or more subtypes. In our example, the business rule might now state that an employee could be full-time, part-time, or both. In this example, you can constrain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valueof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discriminator to show that valid values for it include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denote full-time,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denote part-time,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denote both full-time and part-time.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8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to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4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one or more attributes on a relationship suggests to the designer that the relationship should perhaps instead be represented as an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type. To emphasize this point, most E-R drawing tools require that such attributes be placed in an entity type.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entity type that associates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instances of one or more entity types and contains attributes that are peculiar to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those entity instances.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one or more attributes on a relationship suggests to the designer that the relationship should perhaps instead be represented as an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type. To emphasize this point, most E-R drawing tools require that such attributes be placed in an entity type.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entity type that associates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instances of one or more entity types and contains attributes that are peculiar to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those entity instances.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8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presence of one or more attributes on a relationship suggests to the designer that the relationship should perhaps instead be represented as an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type. To emphasize this point, most E-R drawing tools require that such attributes be placed in an entity type. An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entity type that associates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instances of one or more entity types and contains attributes that are peculiar to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 between those entity instances.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8DA12-968F-46A9-8AA5-84F65D993D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7020C3F-73E0-4BD3-BFFA-8063CAAFFFCE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5853E-534F-4034-BABE-8E8BA66A679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57DB-F44B-4E28-AB65-CB284C54EF1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89BCEDF-81B0-409A-BFE3-5FB8250BA6E6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altLang="zh-TW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6ED9B71-17BF-438C-A700-D78A8C013C6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42A7-7DF9-4D2C-931B-BFDE11924B93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527C-6DDB-47E3-ABDC-CB582A6F3ED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380C8B8-1BA8-4E7A-ADEC-06A68850BA3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34B1-E91A-43E7-81D6-D2D70E4119F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 altLang="zh-TW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F681DFC-83E9-473A-8D49-AA9EF3F22B6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alt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 altLang="zh-TW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6EFD5AC-0374-4EC9-92AB-12FADAFC70E2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969F7A2-6737-44A0-B06F-86DAD79E32CC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0.xml"/><Relationship Id="rId11" Type="http://schemas.openxmlformats.org/officeDocument/2006/relationships/image" Target="../media/image12.png"/><Relationship Id="rId5" Type="http://schemas.openxmlformats.org/officeDocument/2006/relationships/diagramData" Target="../diagrams/data10.xml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1.xml"/><Relationship Id="rId12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11.xml"/><Relationship Id="rId11" Type="http://schemas.openxmlformats.org/officeDocument/2006/relationships/image" Target="../media/image14.png"/><Relationship Id="rId5" Type="http://schemas.openxmlformats.org/officeDocument/2006/relationships/diagramData" Target="../diagrams/data11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3.png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png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3.png"/><Relationship Id="rId5" Type="http://schemas.openxmlformats.org/officeDocument/2006/relationships/diagramData" Target="../diagrams/data4.xml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1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audio" Target="../media/media7.m4a"/><Relationship Id="rId16" Type="http://schemas.openxmlformats.org/officeDocument/2006/relationships/image" Target="../media/image3.png"/><Relationship Id="rId1" Type="http://schemas.microsoft.com/office/2007/relationships/media" Target="../media/media7.m4a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5" Type="http://schemas.openxmlformats.org/officeDocument/2006/relationships/image" Target="../media/image6.emf"/><Relationship Id="rId10" Type="http://schemas.openxmlformats.org/officeDocument/2006/relationships/diagramData" Target="../diagrams/data7.xml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audio" Target="../media/media8.m4a"/><Relationship Id="rId7" Type="http://schemas.openxmlformats.org/officeDocument/2006/relationships/diagramLayout" Target="../diagrams/layout8.xml"/><Relationship Id="rId12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diagramData" Target="../diagrams/data8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8.xml"/><Relationship Id="rId4" Type="http://schemas.openxmlformats.org/officeDocument/2006/relationships/slideLayout" Target="../slideLayouts/slideLayout6.xml"/><Relationship Id="rId9" Type="http://schemas.openxmlformats.org/officeDocument/2006/relationships/diagramColors" Target="../diagrams/colors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9.xml"/><Relationship Id="rId12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9.xml"/><Relationship Id="rId11" Type="http://schemas.openxmlformats.org/officeDocument/2006/relationships/image" Target="../media/image10.png"/><Relationship Id="rId5" Type="http://schemas.openxmlformats.org/officeDocument/2006/relationships/diagramData" Target="../diagrams/data9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852-F6EC-4533-BD87-59023766DE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8305800" cy="5407152"/>
          </a:xfrm>
        </p:spPr>
        <p:txBody>
          <a:bodyPr/>
          <a:lstStyle/>
          <a:p>
            <a:r>
              <a:rPr lang="en-US" dirty="0"/>
              <a:t>Erwin® Data Modeler supports the IDEF1X and IE modeling standards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822DF6D-717C-48DE-B37C-DA5F2E28D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881" y="2514600"/>
            <a:ext cx="7234237" cy="252088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ED02BE-85A0-460A-BB08-FEF7DEC65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24"/>
    </mc:Choice>
    <mc:Fallback xmlns="">
      <p:transition spd="slow" advTm="6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29FC25-5945-41F3-B9F4-871CBF843A9D}"/>
              </a:ext>
            </a:extLst>
          </p:cNvPr>
          <p:cNvGraphicFramePr/>
          <p:nvPr/>
        </p:nvGraphicFramePr>
        <p:xfrm>
          <a:off x="762000" y="152400"/>
          <a:ext cx="7467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AFDA80-B3D2-426D-A6C1-4E448B5BE1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1447800"/>
            <a:ext cx="2859842" cy="157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2C90F-DCFE-4AC4-A4C4-8E37DBF335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686175"/>
            <a:ext cx="6115364" cy="1580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2267F7F-7E0D-4408-A41A-DFD054D2A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29FC25-5945-41F3-B9F4-871CBF843A9D}"/>
              </a:ext>
            </a:extLst>
          </p:cNvPr>
          <p:cNvGraphicFramePr/>
          <p:nvPr/>
        </p:nvGraphicFramePr>
        <p:xfrm>
          <a:off x="762000" y="152400"/>
          <a:ext cx="7467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75F2D0-7934-41A6-A979-C4738873FE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1642077"/>
            <a:ext cx="3100387" cy="1786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55CBB6-79F0-4C57-A49D-F13B1883A0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4446779"/>
            <a:ext cx="6821297" cy="1538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D48722B-3172-4A41-A27D-DC4757543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45"/>
    </mc:Choice>
    <mc:Fallback xmlns="">
      <p:transition spd="slow" advTm="5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AC813-4680-472D-9379-00567FD8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1576387"/>
            <a:ext cx="8372475" cy="37052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2858B8-A5C4-4791-9D1F-94B86D69FD66}"/>
              </a:ext>
            </a:extLst>
          </p:cNvPr>
          <p:cNvGrpSpPr/>
          <p:nvPr/>
        </p:nvGrpSpPr>
        <p:grpSpPr>
          <a:xfrm>
            <a:off x="838199" y="115889"/>
            <a:ext cx="7467600" cy="913464"/>
            <a:chOff x="0" y="467"/>
            <a:chExt cx="7467600" cy="91346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86C238C-07E5-4C14-BB19-FFB16AAC0A4B}"/>
                </a:ext>
              </a:extLst>
            </p:cNvPr>
            <p:cNvSpPr/>
            <p:nvPr/>
          </p:nvSpPr>
          <p:spPr>
            <a:xfrm>
              <a:off x="0" y="467"/>
              <a:ext cx="7467600" cy="91346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7723D989-FE05-41CC-9B65-BBB63CDE7C33}"/>
                </a:ext>
              </a:extLst>
            </p:cNvPr>
            <p:cNvSpPr txBox="1"/>
            <p:nvPr/>
          </p:nvSpPr>
          <p:spPr>
            <a:xfrm>
              <a:off x="44592" y="45059"/>
              <a:ext cx="7378416" cy="824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Example</a:t>
              </a:r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B7092DA-27A8-499B-87A9-E32BFB5EF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1"/>
    </mc:Choice>
    <mc:Fallback xmlns="">
      <p:transition spd="slow" advTm="80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A676-8C20-4D0B-BE6A-894A118A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AAFA2-B385-4242-8BB9-D16EDA415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" y="306169"/>
            <a:ext cx="9086850" cy="6515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43165D-8790-444F-A662-2E7CE1830153}"/>
              </a:ext>
            </a:extLst>
          </p:cNvPr>
          <p:cNvGrpSpPr/>
          <p:nvPr/>
        </p:nvGrpSpPr>
        <p:grpSpPr>
          <a:xfrm>
            <a:off x="1295400" y="-45693"/>
            <a:ext cx="6858000" cy="609132"/>
            <a:chOff x="0" y="467"/>
            <a:chExt cx="7467600" cy="91346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DF7C496-5DC7-465B-9485-6B70F2B91756}"/>
                </a:ext>
              </a:extLst>
            </p:cNvPr>
            <p:cNvSpPr/>
            <p:nvPr/>
          </p:nvSpPr>
          <p:spPr>
            <a:xfrm>
              <a:off x="0" y="467"/>
              <a:ext cx="7467600" cy="91346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6341F153-2B8F-41DE-B1C0-A160B63730F5}"/>
                </a:ext>
              </a:extLst>
            </p:cNvPr>
            <p:cNvSpPr txBox="1"/>
            <p:nvPr/>
          </p:nvSpPr>
          <p:spPr>
            <a:xfrm>
              <a:off x="44592" y="45059"/>
              <a:ext cx="7378416" cy="824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0" kern="1200" baseline="0" dirty="0"/>
                <a:t>IE (Crow Foot notation)</a:t>
              </a:r>
              <a:endParaRPr lang="en-US" sz="3700" kern="1200" dirty="0"/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1CDDF09-EE31-459F-AD12-C3994F989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03"/>
    </mc:Choice>
    <mc:Fallback xmlns="">
      <p:transition spd="slow" advTm="4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852-F6EC-4533-BD87-59023766DE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873752"/>
          </a:xfrm>
        </p:spPr>
        <p:txBody>
          <a:bodyPr/>
          <a:lstStyle/>
          <a:p>
            <a:r>
              <a:rPr lang="en-US" dirty="0"/>
              <a:t>Erwin® Data Modeler supports the IDEF1X and IE modeling standards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013FBF-89FB-4B95-A588-E4D62CDD3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0206" y="2743200"/>
            <a:ext cx="5843587" cy="37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4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852-F6EC-4533-BD87-59023766DE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873752"/>
          </a:xfrm>
        </p:spPr>
        <p:txBody>
          <a:bodyPr/>
          <a:lstStyle/>
          <a:p>
            <a:r>
              <a:rPr lang="en-US" dirty="0"/>
              <a:t>Erwin® Data Modeler supports the IDEF1X and IE modeling standards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PLANE FLIGHT &lt;transports&gt; many PASSENGERs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F51904-BC9D-45EA-BE7B-43F2490CA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" y="3581400"/>
            <a:ext cx="67722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8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852-F6EC-4533-BD87-59023766DE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8153400" cy="5178552"/>
          </a:xfrm>
        </p:spPr>
        <p:txBody>
          <a:bodyPr/>
          <a:lstStyle/>
          <a:p>
            <a:r>
              <a:rPr lang="en-US" dirty="0"/>
              <a:t>Erwin® Data Modeler supports the IDEF1X and IE modeling standards</a:t>
            </a:r>
          </a:p>
          <a:p>
            <a:endParaRPr lang="en-US" dirty="0"/>
          </a:p>
          <a:p>
            <a:r>
              <a:rPr lang="en-US" dirty="0"/>
              <a:t>A CUSTOMER &lt;rents&gt; many MOVIE COPYs</a:t>
            </a:r>
          </a:p>
          <a:p>
            <a:r>
              <a:rPr lang="en-US" dirty="0"/>
              <a:t>A MOVIE COPY &lt;is rented by&gt; many CUSTOMERs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6AC79C7-1CA1-4AEA-AD2F-3ACA7159C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59302"/>
            <a:ext cx="8077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0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214827-160E-429B-A7AF-1D669D9B68B8}"/>
              </a:ext>
            </a:extLst>
          </p:cNvPr>
          <p:cNvGraphicFramePr/>
          <p:nvPr/>
        </p:nvGraphicFramePr>
        <p:xfrm>
          <a:off x="457200" y="274638"/>
          <a:ext cx="7467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F487780-CD79-401C-8DB1-2600F0EC8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057400"/>
            <a:ext cx="7563247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35FDA-62D1-4643-8213-9EF590C4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752600"/>
            <a:ext cx="6648450" cy="409575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B9E0D02-52B3-4D07-9DCA-F088ACD7A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472345"/>
              </p:ext>
            </p:extLst>
          </p:nvPr>
        </p:nvGraphicFramePr>
        <p:xfrm>
          <a:off x="609600" y="232870"/>
          <a:ext cx="7467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608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8852-F6EC-4533-BD87-59023766DE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8305800" cy="5407152"/>
          </a:xfrm>
        </p:spPr>
        <p:txBody>
          <a:bodyPr/>
          <a:lstStyle/>
          <a:p>
            <a:r>
              <a:rPr lang="en-US" dirty="0"/>
              <a:t>Erwin® Data Modeler supports the IDEF1X and IE modeling standards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0C6C4-2E18-4D46-9D54-2AE0F78304F5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6200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99E7C8C-71B2-4813-A4AA-9CCF8AAEF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0"/>
    </mc:Choice>
    <mc:Fallback xmlns="">
      <p:transition spd="slow" advTm="18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32F6F7C-D5E7-48B7-9089-D18831E9D8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785" y="131232"/>
            <a:ext cx="7467601" cy="67267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2B8BB4-F178-4B4B-809F-C96F5A0A4175}"/>
              </a:ext>
            </a:extLst>
          </p:cNvPr>
          <p:cNvSpPr/>
          <p:nvPr/>
        </p:nvSpPr>
        <p:spPr>
          <a:xfrm>
            <a:off x="533400" y="6400800"/>
            <a:ext cx="769620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crow's foot </a:t>
            </a:r>
            <a:r>
              <a:rPr lang="en-US" b="1" dirty="0"/>
              <a:t>notation</a:t>
            </a:r>
            <a:r>
              <a:rPr lang="en-US" dirty="0"/>
              <a:t> is also known as </a:t>
            </a:r>
            <a:r>
              <a:rPr lang="en-US" i="1" dirty="0"/>
              <a:t>Information Engineering</a:t>
            </a:r>
            <a:r>
              <a:rPr lang="en-US" dirty="0"/>
              <a:t> (</a:t>
            </a:r>
            <a:r>
              <a:rPr lang="en-US" i="1" dirty="0"/>
              <a:t>IE</a:t>
            </a:r>
            <a:r>
              <a:rPr lang="en-US" dirty="0"/>
              <a:t>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C3F5DE-A3C6-48D4-A540-6C4B31BB6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7"/>
    </mc:Choice>
    <mc:Fallback xmlns="">
      <p:transition spd="slow" advTm="40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602255"/>
              </p:ext>
            </p:extLst>
          </p:nvPr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81DCAD-4EB9-4E2F-8A7E-B0724BC0B9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838" y="2387800"/>
            <a:ext cx="7982323" cy="2082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C9F5E6D-EBB6-4380-8A0A-ABC131557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68"/>
    </mc:Choice>
    <mc:Fallback xmlns="">
      <p:transition spd="slow" advTm="3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D6675-1776-4645-A60B-F48C88ED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87" y="576262"/>
            <a:ext cx="4848225" cy="5705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39FF47-7DB4-4983-83D4-ABF19A3825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07160" y="1634040"/>
              <a:ext cx="1320480" cy="350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39FF47-7DB4-4983-83D4-ABF19A3825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7800" y="1624680"/>
                <a:ext cx="1339200" cy="3519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2C70BB-7AA0-4057-8DDD-1B88755D5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"/>
    </mc:Choice>
    <mc:Fallback xmlns="">
      <p:transition spd="slow" advTm="17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FE1EFE-0332-40AF-8696-C137F0894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982502"/>
              </p:ext>
            </p:extLst>
          </p:nvPr>
        </p:nvGraphicFramePr>
        <p:xfrm>
          <a:off x="457200" y="274638"/>
          <a:ext cx="7467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BBCF-1639-4031-87DF-827802B8A77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Lucidchart</a:t>
            </a:r>
            <a:endParaRPr lang="en-US" dirty="0"/>
          </a:p>
          <a:p>
            <a:r>
              <a:rPr lang="en-US" dirty="0" err="1"/>
              <a:t>Vertabelo</a:t>
            </a:r>
            <a:endParaRPr lang="en-US" dirty="0"/>
          </a:p>
          <a:p>
            <a:r>
              <a:rPr lang="en-US" dirty="0"/>
              <a:t>Erwin</a:t>
            </a:r>
          </a:p>
          <a:p>
            <a:r>
              <a:rPr lang="en-US" dirty="0"/>
              <a:t>Visio</a:t>
            </a:r>
          </a:p>
          <a:p>
            <a:r>
              <a:rPr lang="en-US" dirty="0" err="1"/>
              <a:t>Conceptdraw</a:t>
            </a:r>
            <a:endParaRPr lang="en-US" dirty="0"/>
          </a:p>
          <a:p>
            <a:r>
              <a:rPr lang="en-US"/>
              <a:t>And many more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B7083B-6044-495F-9FDE-B70BDD98E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7"/>
    </mc:Choice>
    <mc:Fallback xmlns="">
      <p:transition spd="slow" advTm="6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5A4E5E-3D3D-4C9C-A98C-5EA33C629AE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457200" y="1143000"/>
          <a:ext cx="8305800" cy="208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EEFCA1-9EF9-459A-BB4B-7C8D16FC4221}"/>
              </a:ext>
            </a:extLst>
          </p:cNvPr>
          <p:cNvGraphicFramePr/>
          <p:nvPr/>
        </p:nvGraphicFramePr>
        <p:xfrm>
          <a:off x="762000" y="152400"/>
          <a:ext cx="7467600" cy="71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81DCAD-4EB9-4E2F-8A7E-B0724BC0B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3886200"/>
            <a:ext cx="7982323" cy="2082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1F636AF-88ED-4B93-B54A-7F66BB345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20"/>
    </mc:Choice>
    <mc:Fallback xmlns="">
      <p:transition spd="slow" advTm="6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29FC25-5945-41F3-B9F4-871CBF843A9D}"/>
              </a:ext>
            </a:extLst>
          </p:cNvPr>
          <p:cNvGraphicFramePr/>
          <p:nvPr/>
        </p:nvGraphicFramePr>
        <p:xfrm>
          <a:off x="762000" y="152400"/>
          <a:ext cx="7467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FD7E3E8-3082-424E-9E2F-D2942425A4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50" y="2660298"/>
            <a:ext cx="8477250" cy="1649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3C1E35-D15E-477B-82EE-F9DAB3EAF91A}"/>
              </a:ext>
            </a:extLst>
          </p:cNvPr>
          <p:cNvSpPr/>
          <p:nvPr/>
        </p:nvSpPr>
        <p:spPr>
          <a:xfrm>
            <a:off x="1300680" y="5257800"/>
            <a:ext cx="2128320" cy="762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Participation constraint (min)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8DBDBE-7287-4492-B5A6-4985C8FA93A7}"/>
              </a:ext>
            </a:extLst>
          </p:cNvPr>
          <p:cNvCxnSpPr/>
          <p:nvPr/>
        </p:nvCxnSpPr>
        <p:spPr>
          <a:xfrm flipH="1" flipV="1">
            <a:off x="1066800" y="3733800"/>
            <a:ext cx="1066800" cy="1524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ACB7D6D-D057-474A-964F-63F9EF9A7815}"/>
              </a:ext>
            </a:extLst>
          </p:cNvPr>
          <p:cNvSpPr/>
          <p:nvPr/>
        </p:nvSpPr>
        <p:spPr>
          <a:xfrm>
            <a:off x="2133600" y="1438470"/>
            <a:ext cx="212832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Cardinality constraint (max)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BC98F6-19FD-43A6-A30E-F6344DF2620E}"/>
              </a:ext>
            </a:extLst>
          </p:cNvPr>
          <p:cNvCxnSpPr>
            <a:cxnSpLocks/>
          </p:cNvCxnSpPr>
          <p:nvPr/>
        </p:nvCxnSpPr>
        <p:spPr>
          <a:xfrm flipH="1">
            <a:off x="1186530" y="1819470"/>
            <a:ext cx="986100" cy="1609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5F5EE2-1D2C-4E5B-816A-A5C43306F072}"/>
              </a:ext>
            </a:extLst>
          </p:cNvPr>
          <p:cNvCxnSpPr>
            <a:cxnSpLocks/>
          </p:cNvCxnSpPr>
          <p:nvPr/>
        </p:nvCxnSpPr>
        <p:spPr>
          <a:xfrm>
            <a:off x="3197760" y="2166938"/>
            <a:ext cx="0" cy="1262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F27AA5-B63C-4CD2-8674-6206F52B69AD}"/>
              </a:ext>
            </a:extLst>
          </p:cNvPr>
          <p:cNvCxnSpPr>
            <a:cxnSpLocks/>
          </p:cNvCxnSpPr>
          <p:nvPr/>
        </p:nvCxnSpPr>
        <p:spPr>
          <a:xfrm flipV="1">
            <a:off x="2705100" y="3733800"/>
            <a:ext cx="114300" cy="1537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8706370-C8D2-4184-B3EF-28A1FBB72B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01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98"/>
    </mc:Choice>
    <mc:Fallback xmlns="">
      <p:transition spd="slow" advTm="12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29FC25-5945-41F3-B9F4-871CBF843A9D}"/>
              </a:ext>
            </a:extLst>
          </p:cNvPr>
          <p:cNvGraphicFramePr/>
          <p:nvPr/>
        </p:nvGraphicFramePr>
        <p:xfrm>
          <a:off x="762000" y="152400"/>
          <a:ext cx="74676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F3D82EA-AC40-4E10-8F1F-1119081AB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1328" y="1490027"/>
            <a:ext cx="6321342" cy="1972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FF17E-E569-423A-80A0-55BDBE5192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1328" y="4029854"/>
            <a:ext cx="6321342" cy="1616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C3943CE-485F-46DE-922D-E230C1522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75"/>
    </mc:Choice>
    <mc:Fallback xmlns="">
      <p:transition spd="slow" advTm="73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0.5|14.8|0.7|27.6|13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7354</TotalTime>
  <Words>996</Words>
  <Application>Microsoft Office PowerPoint</Application>
  <PresentationFormat>On-screen Show (4:3)</PresentationFormat>
  <Paragraphs>77</Paragraphs>
  <Slides>18</Slides>
  <Notes>14</Notes>
  <HiddenSlides>6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Schoolbook</vt:lpstr>
      <vt:lpstr>Wingdings</vt:lpstr>
      <vt:lpstr>Wingdings 2</vt:lpstr>
      <vt:lpstr>Oriel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Capsule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translate ER Model to Relational Model</dc:title>
  <dc:creator>Randy</dc:creator>
  <cp:lastModifiedBy>Zareen Alamgir</cp:lastModifiedBy>
  <cp:revision>317</cp:revision>
  <dcterms:created xsi:type="dcterms:W3CDTF">2006-09-18T21:40:29Z</dcterms:created>
  <dcterms:modified xsi:type="dcterms:W3CDTF">2023-04-28T02:55:56Z</dcterms:modified>
</cp:coreProperties>
</file>